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1" r:id="rId4"/>
    <p:sldId id="258" r:id="rId5"/>
    <p:sldId id="275" r:id="rId6"/>
    <p:sldId id="259" r:id="rId7"/>
    <p:sldId id="276" r:id="rId8"/>
    <p:sldId id="271" r:id="rId9"/>
    <p:sldId id="277" r:id="rId10"/>
    <p:sldId id="286" r:id="rId11"/>
    <p:sldId id="274" r:id="rId12"/>
    <p:sldId id="278" r:id="rId13"/>
    <p:sldId id="284" r:id="rId14"/>
    <p:sldId id="288" r:id="rId15"/>
    <p:sldId id="285" r:id="rId16"/>
    <p:sldId id="266" r:id="rId17"/>
    <p:sldId id="290" r:id="rId18"/>
    <p:sldId id="291" r:id="rId19"/>
    <p:sldId id="279" r:id="rId20"/>
    <p:sldId id="287" r:id="rId21"/>
    <p:sldId id="265" r:id="rId22"/>
    <p:sldId id="282" r:id="rId23"/>
    <p:sldId id="289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50"/>
    <p:restoredTop sz="93918"/>
  </p:normalViewPr>
  <p:slideViewPr>
    <p:cSldViewPr snapToGrid="0">
      <p:cViewPr varScale="1">
        <p:scale>
          <a:sx n="115" d="100"/>
          <a:sy n="115" d="100"/>
        </p:scale>
        <p:origin x="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7F507-3B49-774E-B4FD-24BA4015D4E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2FCA-44E4-ED44-85F6-260B4D73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1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92FCA-44E4-ED44-85F6-260B4D73DE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9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A5FA-5F23-8701-4853-15E73CA1C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D21C-A988-67B9-EABF-8C2B3CEAE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1A49A-0870-5093-6055-BC015443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5E2-48AE-423A-8C65-5B5A759F2615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DF1E1-C08D-2E17-43E4-37CE85E0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50E78-5E89-E7F7-33E7-71D2FD49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31A-D9FB-4BBB-9897-45F045C3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F421-7560-8696-B062-3C457C16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CC03B-F206-D542-38BF-710DA7EA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07E2-DBE6-2CCB-1806-F650558B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5E2-48AE-423A-8C65-5B5A759F2615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D6B97-F94E-9ED9-8903-944B8D0C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A9F4-35EE-58EB-76C1-C924730E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31A-D9FB-4BBB-9897-45F045C3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3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21EF6-6E0B-9686-0757-632480097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C46E3-ED0A-FC4C-B64D-2171CF3F7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4227-672C-614F-0A0F-ED0DE241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5E2-48AE-423A-8C65-5B5A759F2615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61787-1F76-56BD-7B22-EF7B1F18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F186A-89B3-5D44-F077-290341AF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31A-D9FB-4BBB-9897-45F045C3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5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4380-CF9E-C8A8-036D-0D450391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5928E-73FD-9724-DC41-D54BE4744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271FC-545E-771B-FBB9-E6EDA0B3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5E2-48AE-423A-8C65-5B5A759F2615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BB2F-552E-7B68-CBA2-8F099CAA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1F8A-FEDA-2324-8E39-50C222EE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31A-D9FB-4BBB-9897-45F045C3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5DA6-244D-AA1A-9B50-12115905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7DCA-1DBF-D2FB-9334-BFE4A1255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A2A03-6149-A518-EC0C-2B15D699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5E2-48AE-423A-8C65-5B5A759F2615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D6B2F-5D48-C13F-94DE-F6C3B060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FE0D6-438B-1B18-599A-A685502B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31A-D9FB-4BBB-9897-45F045C3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8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A2FA-D248-8CEA-FFF8-930F349A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103C0-D9AC-DE9F-79ED-3BF54AAA8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6CB79-73B3-0AEB-2E77-28924E5C5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DEF1B-52AA-685C-6F10-E5AB4123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5E2-48AE-423A-8C65-5B5A759F2615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ECADB-0A99-06BD-5777-A6C03677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7E70F-8008-B8BA-37A3-E0D10E90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31A-D9FB-4BBB-9897-45F045C3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02F1-5C70-9778-FE23-F4AE6C89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581B-CEBA-509C-606F-4A42E056E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EEE3-3FFC-629D-4207-660D5A91F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2E4C0-FDB1-9C7C-9B13-B6370406E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16EBF-214E-CE8B-CAE9-8A1FCFD2F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E6688A-9A08-D0A1-527D-E00505A9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5E2-48AE-423A-8C65-5B5A759F2615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D5360-DA84-6936-DBA2-D6B9A145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C6CD5-9849-B7BF-A521-F8907175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31A-D9FB-4BBB-9897-45F045C3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3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CF8F-3D98-AE17-C131-F3159EFA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BD79B-9DB4-4EB1-4C38-50DBE94C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5E2-48AE-423A-8C65-5B5A759F2615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7C3A9-9DF9-3650-9FB8-C786D55F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E3702-1EBB-EA34-20C9-8FD4F6A3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31A-D9FB-4BBB-9897-45F045C3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8105C-AACF-9185-A9F0-40F09A13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5E2-48AE-423A-8C65-5B5A759F2615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759FB-816A-185F-295C-27594136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D3B80-5240-DF6B-4592-E148C7A4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31A-D9FB-4BBB-9897-45F045C3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A192-1F20-01E6-E0A7-1D41A547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3BBA0-62E8-664E-C1B4-11D12D248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D53F1-C1BE-2EAE-9FF3-C4CA55AD5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2224B-D407-7B6D-D2DC-C82001E7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5E2-48AE-423A-8C65-5B5A759F2615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D19A2-4C3F-4E2B-B1BD-948F7D6A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78DD8-9C37-849B-1394-0F91400A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31A-D9FB-4BBB-9897-45F045C3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8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7A43D-27EE-D98B-C224-4ED08D9C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6F77E-DD20-79FF-F0F5-420D02282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74733-3FD7-2956-55F8-EF1DD811F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6891C-B1D1-E669-7BBC-28A20AD9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25E2-48AE-423A-8C65-5B5A759F2615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03EDD-E70B-AC2A-463E-76049BDD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29A97-C039-A8D1-E1DC-B688D588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31A-D9FB-4BBB-9897-45F045C3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5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F6295-813C-B75E-088C-63FF246D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9782C-301E-6583-E67C-EE8825FCB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A3D14-3ED3-3C68-A509-933914CE4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25E2-48AE-423A-8C65-5B5A759F2615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64966-6347-F45D-9215-66B88370B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BF30-EC1D-661E-F5B6-B20DB8B6C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F31A-D9FB-4BBB-9897-45F045C3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0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qcnerve.com/council-quickies-airport-expansion-public-forum-and-solar-farm-project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jnews.com/%D8%A8%D8%AE%D8%B4-%D8%A7%D8%B3%D8%AA%D8%A7%D9%86-%D9%87%D8%A7-62/368667-%D8%AE%D8%B7%D8%B1%D8%A7%D8%AA-%D8%B1%D8%A7%D9%86%D9%86%D8%AF%DA%AF%DB%8C-%D8%A8%D8%A7-%D8%B3%D8%B1%D8%B9%D8%AA-%D8%A8%D8%A7%D9%84%D8%A7%D8%AA%D8%B1-%D8%A7%D8%B2-%D8%AD%D8%AF-%D9%85%D8%AC%D8%A7%D8%B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fixmystreet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exfordy/150046913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cnerve.com/council-quickies-airport-expansion-public-forum-and-solar-farm-projec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0951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sparker/2501429965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ee in a field&#10;&#10;AI-generated content may be incorrect.">
            <a:extLst>
              <a:ext uri="{FF2B5EF4-FFF2-40B4-BE49-F238E27FC236}">
                <a16:creationId xmlns:a16="http://schemas.microsoft.com/office/drawing/2014/main" id="{8FB917D7-8DEE-C4EA-5FA3-1DC8AD4C9C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C53E1-F893-0FEC-ADE3-26E79AD89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7145"/>
            <a:ext cx="9144000" cy="2900518"/>
          </a:xfrm>
        </p:spPr>
        <p:txBody>
          <a:bodyPr>
            <a:normAutofit fontScale="90000"/>
          </a:bodyPr>
          <a:lstStyle/>
          <a:p>
            <a:br>
              <a:rPr lang="en-GB" sz="5100" dirty="0">
                <a:solidFill>
                  <a:srgbClr val="FFFFFF"/>
                </a:solidFill>
              </a:rPr>
            </a:br>
            <a:br>
              <a:rPr lang="en-GB" sz="5100" dirty="0">
                <a:solidFill>
                  <a:srgbClr val="FFFFFF"/>
                </a:solidFill>
              </a:rPr>
            </a:br>
            <a:r>
              <a:rPr lang="en-GB" sz="4400" dirty="0">
                <a:solidFill>
                  <a:srgbClr val="FFFFFF"/>
                </a:solidFill>
              </a:rPr>
              <a:t>Long Sutton &amp; Well Parish Council </a:t>
            </a:r>
            <a:br>
              <a:rPr lang="en-GB" sz="4400" dirty="0">
                <a:solidFill>
                  <a:srgbClr val="FFFFFF"/>
                </a:solidFill>
              </a:rPr>
            </a:br>
            <a:r>
              <a:rPr lang="en-GB" sz="4400" dirty="0">
                <a:solidFill>
                  <a:srgbClr val="FFFFFF"/>
                </a:solidFill>
              </a:rPr>
              <a:t>Annual Parish Assembly</a:t>
            </a:r>
            <a:br>
              <a:rPr lang="en-GB" sz="4400" dirty="0">
                <a:solidFill>
                  <a:srgbClr val="FFFFFF"/>
                </a:solidFill>
              </a:rPr>
            </a:br>
            <a:r>
              <a:rPr lang="en-GB" sz="4400" dirty="0">
                <a:solidFill>
                  <a:srgbClr val="FFFFFF"/>
                </a:solidFill>
              </a:rPr>
              <a:t>April 2026</a:t>
            </a:r>
            <a:br>
              <a:rPr lang="en-GB" sz="4400" dirty="0">
                <a:solidFill>
                  <a:srgbClr val="FFFFFF"/>
                </a:solidFill>
              </a:rPr>
            </a:br>
            <a:br>
              <a:rPr lang="en-GB" sz="4400" dirty="0">
                <a:solidFill>
                  <a:srgbClr val="FFFFFF"/>
                </a:solidFill>
              </a:rPr>
            </a:br>
            <a:r>
              <a:rPr lang="en-GB" sz="4400" dirty="0">
                <a:solidFill>
                  <a:srgbClr val="FFFFFF"/>
                </a:solidFill>
              </a:rPr>
              <a:t>Jim Goodbourn</a:t>
            </a:r>
            <a:br>
              <a:rPr lang="en-GB" sz="4400" dirty="0">
                <a:solidFill>
                  <a:srgbClr val="FFFFFF"/>
                </a:solidFill>
              </a:rPr>
            </a:br>
            <a:r>
              <a:rPr lang="en-GB" sz="4400" dirty="0">
                <a:solidFill>
                  <a:srgbClr val="FFFFFF"/>
                </a:solidFill>
              </a:rPr>
              <a:t>Parish Council Chair</a:t>
            </a:r>
            <a:br>
              <a:rPr lang="en-GB" sz="4400" dirty="0">
                <a:solidFill>
                  <a:srgbClr val="FFFFFF"/>
                </a:solidFill>
              </a:rPr>
            </a:b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C5B5E-9051-70B4-DEB1-B29F7D76C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074" name="Picture 2" descr="Long Sutton Parish Council">
            <a:extLst>
              <a:ext uri="{FF2B5EF4-FFF2-40B4-BE49-F238E27FC236}">
                <a16:creationId xmlns:a16="http://schemas.microsoft.com/office/drawing/2014/main" id="{A925F0B6-6A49-55C2-03ED-69D664A9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48005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42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8A95B-0F3A-613A-B431-4C2A91C71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633CE-14F4-D007-42A3-BA2D45EC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322973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Maintenance of the Village Fabric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E4B680-1CE6-5A38-21FC-EFD9736DC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1818398"/>
            <a:ext cx="6002110" cy="46109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900" dirty="0"/>
              <a:t>The </a:t>
            </a:r>
            <a:r>
              <a:rPr lang="en-GB" sz="1900" dirty="0" err="1"/>
              <a:t>Lengthsman</a:t>
            </a:r>
            <a:r>
              <a:rPr lang="en-GB" sz="1900" dirty="0"/>
              <a:t> service continues to assist with parish maintenance albeit only part funded by </a:t>
            </a:r>
            <a:r>
              <a:rPr lang="en-GB" sz="1900"/>
              <a:t>Hampshire CC at </a:t>
            </a:r>
            <a:r>
              <a:rPr lang="en-GB" sz="1900" dirty="0"/>
              <a:t>£1,000 per annum.</a:t>
            </a:r>
          </a:p>
          <a:p>
            <a:r>
              <a:rPr lang="en-GB" sz="1900" dirty="0"/>
              <a:t>Tasks completed include:</a:t>
            </a:r>
          </a:p>
          <a:p>
            <a:pPr lvl="1"/>
            <a:r>
              <a:rPr lang="en-GB" sz="1900" dirty="0"/>
              <a:t>Clearing the roadside drainage ‘grips</a:t>
            </a:r>
          </a:p>
          <a:p>
            <a:pPr lvl="1"/>
            <a:r>
              <a:rPr lang="en-GB" sz="1900" dirty="0"/>
              <a:t>Emptying the silt traps at the pond,</a:t>
            </a:r>
          </a:p>
          <a:p>
            <a:pPr lvl="1"/>
            <a:r>
              <a:rPr lang="en-GB" sz="1900" dirty="0"/>
              <a:t>Removing storm damaged trees, bushes and debris to the green waste site,</a:t>
            </a:r>
            <a:endParaRPr lang="en-GB" sz="1900" dirty="0">
              <a:ea typeface="Calibri"/>
              <a:cs typeface="Calibri"/>
            </a:endParaRPr>
          </a:p>
          <a:p>
            <a:pPr lvl="1"/>
            <a:r>
              <a:rPr lang="en-GB" sz="1900" dirty="0"/>
              <a:t>Mowing the pond area, strimming at Well and at the recreation ground. </a:t>
            </a:r>
          </a:p>
          <a:p>
            <a:pPr lvl="1"/>
            <a:r>
              <a:rPr lang="en-GB" sz="1900" dirty="0"/>
              <a:t>An annual clean of all the traffic signs throughout the village.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800" dirty="0"/>
              <a:t>The </a:t>
            </a:r>
            <a:r>
              <a:rPr lang="en-GB" sz="1800" dirty="0" err="1"/>
              <a:t>Lengthsman</a:t>
            </a:r>
            <a:r>
              <a:rPr lang="en-GB" sz="1800" dirty="0"/>
              <a:t> service will continue through 2026/27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Content Placeholder 4" descr="A road with a brick chimney and trees&#10;&#10;AI-generated content may be incorrect.">
            <a:extLst>
              <a:ext uri="{FF2B5EF4-FFF2-40B4-BE49-F238E27FC236}">
                <a16:creationId xmlns:a16="http://schemas.microsoft.com/office/drawing/2014/main" id="{68F2C298-14A8-A757-8446-A88ECE445B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66720" y="932720"/>
            <a:ext cx="6858000" cy="4992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553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051D928-BC5E-41A3-9164-409DC1436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9052A-3D05-93EE-C59C-7FDB7C25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98" y="-712732"/>
            <a:ext cx="4396392" cy="2135867"/>
          </a:xfrm>
        </p:spPr>
        <p:txBody>
          <a:bodyPr anchor="b">
            <a:normAutofit/>
          </a:bodyPr>
          <a:lstStyle/>
          <a:p>
            <a:r>
              <a:rPr lang="en-US" sz="4000" dirty="0"/>
              <a:t>The Pavilion and Recreation 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BFB2-75D5-2C47-6A3D-369C5F8E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98" y="1492855"/>
            <a:ext cx="4396392" cy="3095445"/>
          </a:xfrm>
        </p:spPr>
        <p:txBody>
          <a:bodyPr anchor="t">
            <a:noAutofit/>
          </a:bodyPr>
          <a:lstStyle/>
          <a:p>
            <a:r>
              <a:rPr lang="en-US" sz="1800" dirty="0"/>
              <a:t>Primarily in support of Village cricket (OGCC) considerable effort and expenditure to improve the standard of the pavilion has continued</a:t>
            </a:r>
          </a:p>
          <a:p>
            <a:r>
              <a:rPr lang="en-US" sz="1800" dirty="0"/>
              <a:t>The costs of the pavilion are the highest single cost to the PC</a:t>
            </a:r>
          </a:p>
          <a:p>
            <a:r>
              <a:rPr lang="en-US" sz="1800" dirty="0"/>
              <a:t>Vandalism at the pavilion has been a significant issue</a:t>
            </a:r>
          </a:p>
          <a:p>
            <a:r>
              <a:rPr lang="en-US" sz="1800" dirty="0"/>
              <a:t>The Recreation Ground has been well maintained throughout by:</a:t>
            </a:r>
          </a:p>
          <a:p>
            <a:pPr lvl="1"/>
            <a:r>
              <a:rPr lang="en-US" sz="1800" dirty="0"/>
              <a:t>The </a:t>
            </a:r>
            <a:r>
              <a:rPr lang="en-US" sz="1800" dirty="0" err="1"/>
              <a:t>Lengthsman</a:t>
            </a:r>
            <a:endParaRPr lang="en-US" sz="1800" dirty="0"/>
          </a:p>
          <a:p>
            <a:pPr lvl="1"/>
            <a:r>
              <a:rPr lang="en-US" sz="1800" dirty="0"/>
              <a:t>OGCC maintenance</a:t>
            </a:r>
            <a:r>
              <a:rPr lang="en-GB" sz="1800" dirty="0"/>
              <a:t> and LWC grass cutting</a:t>
            </a:r>
          </a:p>
          <a:p>
            <a:pPr lvl="1"/>
            <a:r>
              <a:rPr lang="en-GB" sz="1800" dirty="0"/>
              <a:t>Parish Council funded grass cutting outside of the cricket season</a:t>
            </a:r>
            <a:endParaRPr lang="en-US" sz="1800" dirty="0"/>
          </a:p>
          <a:p>
            <a:r>
              <a:rPr lang="en-US" sz="1800" dirty="0"/>
              <a:t>The playground and Zip wire continue to be maintained by the Parish Council</a:t>
            </a:r>
          </a:p>
        </p:txBody>
      </p:sp>
      <p:pic>
        <p:nvPicPr>
          <p:cNvPr id="6" name="Picture 5" descr="A large grassy field with trees and blue sky&#10;&#10;AI-generated content may be incorrect.">
            <a:extLst>
              <a:ext uri="{FF2B5EF4-FFF2-40B4-BE49-F238E27FC236}">
                <a16:creationId xmlns:a16="http://schemas.microsoft.com/office/drawing/2014/main" id="{EB0CFF4A-B7EC-9062-9383-F64CCEC2EE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2069" y="706070"/>
            <a:ext cx="6807325" cy="5445860"/>
          </a:xfrm>
          <a:prstGeom prst="rect">
            <a:avLst/>
          </a:prstGeom>
        </p:spPr>
      </p:pic>
      <p:pic>
        <p:nvPicPr>
          <p:cNvPr id="4" name="Picture 3" descr="A house with a fence and grass&#10;&#10;AI-generated content may be incorrect.">
            <a:extLst>
              <a:ext uri="{FF2B5EF4-FFF2-40B4-BE49-F238E27FC236}">
                <a16:creationId xmlns:a16="http://schemas.microsoft.com/office/drawing/2014/main" id="{A4E8655A-7055-A69A-43A7-4740E8A848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6909708" y="1936182"/>
            <a:ext cx="3732046" cy="2985637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7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0F566-F6E2-BACD-8487-D6DB4F4D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161930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Footpaths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B33B-63BE-BD38-4573-6C624AC86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1564483"/>
            <a:ext cx="6002110" cy="3729034"/>
          </a:xfrm>
        </p:spPr>
        <p:txBody>
          <a:bodyPr>
            <a:noAutofit/>
          </a:bodyPr>
          <a:lstStyle/>
          <a:p>
            <a:r>
              <a:rPr lang="en-US" sz="1800" dirty="0"/>
              <a:t>Considerable and continuing maintenance effort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users we also have responsibilities ensuring that dogs are kept under control on the footpaths and waste removed</a:t>
            </a:r>
          </a:p>
          <a:p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We have been joined by two very capable assistants walking around our footpaths, James Burton Stewart and Nick Brown </a:t>
            </a:r>
          </a:p>
          <a:p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Nick has actively cleared fallen trees on FP3 and is always ready with his cutters in dealing with those overgrown branches</a:t>
            </a:r>
          </a:p>
          <a:p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Please be aware of the revised dog walking law which can result in unlimited fines to the dog owner where dogs are allowed to attack or stress livestock. </a:t>
            </a:r>
          </a:p>
          <a:p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ALL DOGS MUST REMAIN ON A LEAD NEAR LIVESTOCK</a:t>
            </a:r>
          </a:p>
        </p:txBody>
      </p:sp>
      <p:pic>
        <p:nvPicPr>
          <p:cNvPr id="5" name="Picture 4" descr="A dirt path through a forest&#10;&#10;AI-generated content may be incorrect.">
            <a:extLst>
              <a:ext uri="{FF2B5EF4-FFF2-40B4-BE49-F238E27FC236}">
                <a16:creationId xmlns:a16="http://schemas.microsoft.com/office/drawing/2014/main" id="{F62B7E9A-C238-889D-24FC-1422F63EC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66720" y="932720"/>
            <a:ext cx="6858000" cy="4992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617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97DC9-AC18-2763-6905-552435675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AF51-3BAF-5629-B461-A6884618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65" y="-183097"/>
            <a:ext cx="5571142" cy="1616203"/>
          </a:xfrm>
        </p:spPr>
        <p:txBody>
          <a:bodyPr anchor="b">
            <a:normAutofit/>
          </a:bodyPr>
          <a:lstStyle/>
          <a:p>
            <a:r>
              <a:rPr lang="en-US" sz="4000"/>
              <a:t>The Village 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9BF60-07A8-6684-4E9C-71F6FF63E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05" y="1720676"/>
            <a:ext cx="6196461" cy="3921112"/>
          </a:xfrm>
        </p:spPr>
        <p:txBody>
          <a:bodyPr anchor="t"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n-US" sz="1900" dirty="0"/>
              <a:t>Great work by a volunteer working party led by Richard Nichols to improve the sorry state of village pond following a very dry summer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GB" sz="1900" dirty="0"/>
              <a:t>   Specific tasks completed include:</a:t>
            </a:r>
          </a:p>
          <a:p>
            <a:pPr marL="685800" lvl="2">
              <a:spcBef>
                <a:spcPts val="1000"/>
              </a:spcBef>
            </a:pPr>
            <a:r>
              <a:rPr lang="en-GB" sz="1900" dirty="0"/>
              <a:t>Silt traps were thoroughly cleared</a:t>
            </a:r>
          </a:p>
          <a:p>
            <a:pPr marL="685800" lvl="2">
              <a:spcBef>
                <a:spcPts val="1000"/>
              </a:spcBef>
            </a:pPr>
            <a:r>
              <a:rPr lang="en-GB" sz="1900" dirty="0"/>
              <a:t>The bulk of the reeds and silt beach that were exposed above water level have been removed</a:t>
            </a:r>
          </a:p>
          <a:p>
            <a:pPr marL="685800" lvl="2">
              <a:spcBef>
                <a:spcPts val="1000"/>
              </a:spcBef>
            </a:pPr>
            <a:r>
              <a:rPr lang="en-GB" sz="1900" dirty="0"/>
              <a:t>The pond has fared well over the winter months with ongoing planned maintenance this year</a:t>
            </a:r>
          </a:p>
          <a:p>
            <a:pPr marL="228600" lvl="1">
              <a:spcBef>
                <a:spcPts val="1000"/>
              </a:spcBef>
            </a:pPr>
            <a:r>
              <a:rPr lang="en-GB" sz="1900" dirty="0"/>
              <a:t>Our thanks to Mark Humphries at Topsoil, who kindly arranged grab lorry removal and disposal at reduced cost funded by the Parish Council</a:t>
            </a:r>
            <a:endParaRPr lang="en-US" sz="1900" dirty="0"/>
          </a:p>
          <a:p>
            <a:pPr marL="228600" lvl="1">
              <a:spcBef>
                <a:spcPts val="1000"/>
              </a:spcBef>
            </a:pPr>
            <a:r>
              <a:rPr lang="en-US" sz="1900" dirty="0"/>
              <a:t>The results can be clearly seen………….</a:t>
            </a:r>
          </a:p>
          <a:p>
            <a:pPr marL="228600" lvl="1">
              <a:spcBef>
                <a:spcPts val="1000"/>
              </a:spcBef>
            </a:pP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5196E-1472-AB2E-769E-7162E3EDC9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 rot="5400000">
            <a:off x="8051798" y="2517232"/>
            <a:ext cx="2500446" cy="4012828"/>
          </a:xfrm>
          <a:prstGeom prst="rect">
            <a:avLst/>
          </a:prstGeom>
        </p:spPr>
      </p:pic>
      <p:pic>
        <p:nvPicPr>
          <p:cNvPr id="5" name="Picture 4" descr="A small pond with a structure in it&#10;&#10;AI-generated content may be incorrect.">
            <a:extLst>
              <a:ext uri="{FF2B5EF4-FFF2-40B4-BE49-F238E27FC236}">
                <a16:creationId xmlns:a16="http://schemas.microsoft.com/office/drawing/2014/main" id="{EDFF8181-E45F-A22B-54C1-0AA33FE139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7295607" y="625004"/>
            <a:ext cx="4012828" cy="251724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5EB0BE0-6FF4-D51E-765D-494AABB27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32BACB-DFEA-9C06-7995-2D90CFA67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F115EA-148B-C8B9-3992-137720C68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45EE84-BC0D-B510-5538-369A6988B73D}"/>
              </a:ext>
            </a:extLst>
          </p:cNvPr>
          <p:cNvSpPr txBox="1"/>
          <p:nvPr/>
        </p:nvSpPr>
        <p:spPr>
          <a:xfrm>
            <a:off x="7792720" y="924560"/>
            <a:ext cx="89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81AD2-DA0D-D166-1ECB-FCA5425AD51E}"/>
              </a:ext>
            </a:extLst>
          </p:cNvPr>
          <p:cNvSpPr txBox="1"/>
          <p:nvPr/>
        </p:nvSpPr>
        <p:spPr>
          <a:xfrm>
            <a:off x="7792720" y="3241028"/>
            <a:ext cx="728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08793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13933-F5D2-EAC5-DC8B-D32BD87DE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1F33-0245-61D8-3DA4-0F8315DB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9" y="11017"/>
            <a:ext cx="11743982" cy="1495425"/>
          </a:xfrm>
        </p:spPr>
        <p:txBody>
          <a:bodyPr>
            <a:normAutofit/>
          </a:bodyPr>
          <a:lstStyle/>
          <a:p>
            <a:r>
              <a:rPr lang="en-US" sz="3800" dirty="0"/>
              <a:t>Lord Wandsworth College and Long Sutton Primary School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6C7609F-D91F-F313-1C2C-F10E9BBB1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799" y="1227056"/>
            <a:ext cx="6878199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LWC</a:t>
            </a:r>
            <a:endParaRPr lang="en-US" altLang="en-US" sz="18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LWC make a significant contribution to Village Life which includes but not limited to:</a:t>
            </a:r>
          </a:p>
          <a:p>
            <a:pPr lvl="2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Traffic speed</a:t>
            </a:r>
          </a:p>
          <a:p>
            <a:pPr lvl="3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Reminders to parents re speed through the village</a:t>
            </a:r>
          </a:p>
          <a:p>
            <a:pPr lvl="3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Provision of funding for a SID</a:t>
            </a:r>
          </a:p>
          <a:p>
            <a:pPr lvl="3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Material support to other traffic calming measures (</a:t>
            </a:r>
            <a:r>
              <a:rPr lang="en-US" altLang="en-US" dirty="0" err="1">
                <a:solidFill>
                  <a:srgbClr val="000000"/>
                </a:solidFill>
                <a:latin typeface="+mn-lt"/>
              </a:rPr>
              <a:t>eg.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Signage)</a:t>
            </a:r>
          </a:p>
          <a:p>
            <a:pPr lvl="2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Provision of the Recreation Ground for a peppercorn rent</a:t>
            </a:r>
          </a:p>
          <a:p>
            <a:pPr lvl="2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Support to the Annual Church Remembrance Service</a:t>
            </a:r>
          </a:p>
          <a:p>
            <a:pPr lvl="2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Volunteer groups of students to undertake remediation projects in the Village</a:t>
            </a:r>
          </a:p>
          <a:p>
            <a:pPr lvl="1">
              <a:lnSpc>
                <a:spcPct val="100000"/>
              </a:lnSpc>
            </a:pPr>
            <a:endParaRPr lang="en-US" altLang="en-US" sz="18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The Primary School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We maintain a close liaison with the Primary School and provide: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Free access and use of the Recreation Ground including:</a:t>
            </a:r>
          </a:p>
          <a:p>
            <a:pPr lvl="2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The playground</a:t>
            </a:r>
          </a:p>
          <a:p>
            <a:pPr lvl="2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Use of the Ground and the Pavilion for summer sports including the annual Sports Day</a:t>
            </a:r>
          </a:p>
          <a:p>
            <a:pPr>
              <a:lnSpc>
                <a:spcPct val="100000"/>
              </a:lnSpc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</a:endParaRPr>
          </a:p>
        </p:txBody>
      </p:sp>
      <p:pic>
        <p:nvPicPr>
          <p:cNvPr id="1028" name="Picture 4" descr="Lord Wandsworth College - Wikipedia">
            <a:extLst>
              <a:ext uri="{FF2B5EF4-FFF2-40B4-BE49-F238E27FC236}">
                <a16:creationId xmlns:a16="http://schemas.microsoft.com/office/drawing/2014/main" id="{F554D4FC-16DF-DA83-2329-35D828332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0389" y="1423911"/>
            <a:ext cx="2134720" cy="23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ng Sutton Church of England Primary ...">
            <a:extLst>
              <a:ext uri="{FF2B5EF4-FFF2-40B4-BE49-F238E27FC236}">
                <a16:creationId xmlns:a16="http://schemas.microsoft.com/office/drawing/2014/main" id="{C8C9418B-B405-3B62-0DC8-A3F10CF4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0388" y="4399054"/>
            <a:ext cx="2134721" cy="21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1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FECC6-E089-2C4D-0D71-9BC52463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6E86-D233-AABE-F65F-DDB11185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39" y="177923"/>
            <a:ext cx="5031881" cy="1740524"/>
          </a:xfrm>
        </p:spPr>
        <p:txBody>
          <a:bodyPr>
            <a:normAutofit/>
          </a:bodyPr>
          <a:lstStyle/>
          <a:p>
            <a:r>
              <a:rPr lang="en-US" sz="4000" dirty="0"/>
              <a:t>Christmas Tree Lighting &amp; Carols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7179A-719C-8123-FFE7-730CBCC60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39" y="1918447"/>
            <a:ext cx="4413914" cy="31432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000" dirty="0"/>
              <a:t>A popular annual event hosted by the Parish Council</a:t>
            </a:r>
          </a:p>
          <a:p>
            <a:pPr marL="228600" lvl="1">
              <a:spcBef>
                <a:spcPts val="1000"/>
              </a:spcBef>
            </a:pPr>
            <a:r>
              <a:rPr lang="en-GB" sz="2000" dirty="0"/>
              <a:t>Our thanks to:</a:t>
            </a:r>
          </a:p>
          <a:p>
            <a:pPr marL="685800" lvl="2">
              <a:spcBef>
                <a:spcPts val="1000"/>
              </a:spcBef>
            </a:pPr>
            <a:r>
              <a:rPr lang="en-GB" dirty="0"/>
              <a:t>The Wildsmith’s for once again supplying the tree</a:t>
            </a:r>
          </a:p>
          <a:p>
            <a:pPr marL="685800" lvl="2">
              <a:spcBef>
                <a:spcPts val="1000"/>
              </a:spcBef>
            </a:pPr>
            <a:r>
              <a:rPr lang="en-GB" dirty="0"/>
              <a:t> The Eyre-Walkers for providing the facilities in support  of Father Christmas and his band of merry men aka Pete Spreadborough and Andy Trimmer</a:t>
            </a:r>
          </a:p>
          <a:p>
            <a:pPr marL="685800" lvl="2">
              <a:spcBef>
                <a:spcPts val="1000"/>
              </a:spcBef>
            </a:pPr>
            <a:r>
              <a:rPr lang="en-GB" dirty="0"/>
              <a:t>The Primary School Choir for their excellent carol singing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2D18A9-C371-B5AC-2220-45759B34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40617" y="918693"/>
            <a:ext cx="6843057" cy="51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9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74240-B519-1503-AAB1-DC594D3C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Challenges and Projects for 26/27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A3ADB-EA46-D64D-C9B7-99C4A6868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1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68E38-00F8-CCE5-05DE-8DD97FADD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9AD6-9086-DA54-D855-12923FBB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696"/>
            <a:ext cx="8498840" cy="806765"/>
          </a:xfrm>
        </p:spPr>
        <p:txBody>
          <a:bodyPr anchor="b">
            <a:normAutofit fontScale="90000"/>
          </a:bodyPr>
          <a:lstStyle/>
          <a:p>
            <a:r>
              <a:rPr lang="en-US" sz="4000"/>
              <a:t>Proposed Car Rally Time Trial Apr 2027 – Dimanche Tour, Farnborough Motor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A2DF1-ABDD-8E6A-4B6B-54F6DBB5B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592"/>
            <a:ext cx="4678680" cy="48103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sz="2000" dirty="0"/>
          </a:p>
          <a:p>
            <a:r>
              <a:rPr lang="en-US" sz="1900" dirty="0"/>
              <a:t>This has been imposed on the Long Sutton &amp; Well Parish and will have material effects on directly affected residents and increase traffic flows across a weekend</a:t>
            </a:r>
          </a:p>
          <a:p>
            <a:r>
              <a:rPr lang="en-US" sz="1900" dirty="0"/>
              <a:t>In accordance with comments and concerns received from the community combined with the effects of Solar Farm mobilization, the Parish Council has objected to the event via the following</a:t>
            </a:r>
            <a:endParaRPr lang="en-US" sz="1900" dirty="0">
              <a:ea typeface="Calibri"/>
              <a:cs typeface="Calibri"/>
            </a:endParaRPr>
          </a:p>
          <a:p>
            <a:pPr lvl="1"/>
            <a:r>
              <a:rPr lang="en-US" sz="1900" dirty="0"/>
              <a:t>The </a:t>
            </a:r>
            <a:r>
              <a:rPr lang="en-US" sz="1900" dirty="0" err="1"/>
              <a:t>organisers</a:t>
            </a:r>
            <a:endParaRPr lang="en-US" sz="1900" dirty="0"/>
          </a:p>
          <a:p>
            <a:pPr lvl="1"/>
            <a:r>
              <a:rPr lang="en-US" sz="1900" dirty="0"/>
              <a:t>Hart DC</a:t>
            </a:r>
          </a:p>
          <a:p>
            <a:pPr lvl="1"/>
            <a:r>
              <a:rPr lang="en-US" sz="1900" dirty="0"/>
              <a:t>Highways</a:t>
            </a:r>
          </a:p>
          <a:p>
            <a:pPr lvl="1"/>
            <a:r>
              <a:rPr lang="en-US" sz="1900" dirty="0"/>
              <a:t>Hampshire Police </a:t>
            </a:r>
          </a:p>
          <a:p>
            <a:pPr lvl="1"/>
            <a:r>
              <a:rPr lang="en-US" sz="1900" dirty="0"/>
              <a:t>LWC (who are providing Rally Headquarters)</a:t>
            </a:r>
            <a:endParaRPr lang="en-US" sz="1900" dirty="0">
              <a:ea typeface="Calibri"/>
              <a:cs typeface="Calibri"/>
            </a:endParaRPr>
          </a:p>
          <a:p>
            <a:r>
              <a:rPr lang="en-US" sz="1900" dirty="0"/>
              <a:t>Follow up objection action will continue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12D54-DEC2-4865-6F96-B3F5600D3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43123" y="773426"/>
            <a:ext cx="4595103" cy="65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8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685CB-1F6A-BAEA-9388-4CAD725AA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52F2-5418-B995-6970-8816E269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29" y="392956"/>
            <a:ext cx="6812280" cy="806765"/>
          </a:xfrm>
        </p:spPr>
        <p:txBody>
          <a:bodyPr anchor="b">
            <a:noAutofit/>
          </a:bodyPr>
          <a:lstStyle/>
          <a:p>
            <a:r>
              <a:rPr lang="en-US" sz="4000" dirty="0"/>
              <a:t>Planning Challenges – these will persist throughout 2026/27</a:t>
            </a:r>
          </a:p>
        </p:txBody>
      </p:sp>
      <p:pic>
        <p:nvPicPr>
          <p:cNvPr id="5" name="Picture 4" descr="A solar panel in a field&#10;&#10;AI-generated content may be incorrect.">
            <a:extLst>
              <a:ext uri="{FF2B5EF4-FFF2-40B4-BE49-F238E27FC236}">
                <a16:creationId xmlns:a16="http://schemas.microsoft.com/office/drawing/2014/main" id="{4C3D3975-1EF6-56ED-B661-81220F4BBB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992957" y="10"/>
            <a:ext cx="4199043" cy="2769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19009-2E33-BE58-AB02-20DF338CB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05" y="1187587"/>
            <a:ext cx="7647323" cy="4864021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7200" b="1" dirty="0"/>
              <a:t>Solar Farm </a:t>
            </a:r>
          </a:p>
          <a:p>
            <a:pPr marL="800100" lvl="1" indent="-342900"/>
            <a:r>
              <a:rPr lang="en-US" sz="7200" dirty="0"/>
              <a:t>We will seek </a:t>
            </a:r>
            <a:r>
              <a:rPr lang="en-GB" sz="7200" dirty="0"/>
              <a:t>a major financial payment from the </a:t>
            </a:r>
            <a:r>
              <a:rPr lang="en-US" sz="7200" dirty="0"/>
              <a:t>developer </a:t>
            </a:r>
            <a:r>
              <a:rPr lang="en-GB" sz="7200" dirty="0"/>
              <a:t>as compensation to the community for likely disruption and general effects of the solar farm</a:t>
            </a:r>
            <a:endParaRPr lang="en-US" sz="7200" dirty="0"/>
          </a:p>
          <a:p>
            <a:pPr marL="800100" lvl="1" indent="-342900"/>
            <a:r>
              <a:rPr lang="en-US" sz="7200" dirty="0"/>
              <a:t>We will manage the mobilization – to note, no contact with the developer has been achieved despite our requesting it directly to the developer and also indirectly through Hart</a:t>
            </a:r>
            <a:endParaRPr lang="en-US" sz="7200" dirty="0">
              <a:ea typeface="Calibri"/>
              <a:cs typeface="Calibri"/>
            </a:endParaRPr>
          </a:p>
          <a:p>
            <a:r>
              <a:rPr lang="en-US" sz="7200" b="1" dirty="0"/>
              <a:t>Big Meadow </a:t>
            </a:r>
          </a:p>
          <a:p>
            <a:pPr marL="457200" lvl="1" indent="0">
              <a:buNone/>
            </a:pPr>
            <a:r>
              <a:rPr lang="en-US" sz="6800" dirty="0"/>
              <a:t>Priorities are to</a:t>
            </a:r>
          </a:p>
          <a:p>
            <a:pPr lvl="1"/>
            <a:r>
              <a:rPr lang="en-GB" sz="7200" dirty="0"/>
              <a:t>Protect the interests of residents</a:t>
            </a:r>
          </a:p>
          <a:p>
            <a:pPr lvl="1"/>
            <a:r>
              <a:rPr lang="en-GB" sz="7200" dirty="0"/>
              <a:t>Continue to lobby Hart to resolve</a:t>
            </a:r>
          </a:p>
          <a:p>
            <a:pPr lvl="1"/>
            <a:r>
              <a:rPr lang="en-GB" sz="7200" dirty="0"/>
              <a:t>Negotiate with Allsop and Hart to achieve an acceptable outcome</a:t>
            </a:r>
            <a:endParaRPr lang="en-GB" sz="7200" dirty="0">
              <a:ea typeface="Calibri"/>
              <a:cs typeface="Calibri"/>
            </a:endParaRPr>
          </a:p>
          <a:p>
            <a:pPr lvl="1"/>
            <a:r>
              <a:rPr lang="en-GB" sz="7200" dirty="0"/>
              <a:t>Complete planning process</a:t>
            </a:r>
          </a:p>
          <a:p>
            <a:r>
              <a:rPr lang="en-GB" sz="7200" b="1" dirty="0"/>
              <a:t>Hart is amending its local plan </a:t>
            </a:r>
            <a:r>
              <a:rPr lang="en-GB" sz="7200" dirty="0"/>
              <a:t>in response to additional land required by central Government for housing.  This has some implications:</a:t>
            </a:r>
          </a:p>
          <a:p>
            <a:pPr lvl="1"/>
            <a:r>
              <a:rPr lang="en-GB" sz="7200" dirty="0"/>
              <a:t>Until there is a new local plan then planning approval is tilted towards supporting applications for housing development.  This situation will persist until the Plan is completed in 2028</a:t>
            </a:r>
          </a:p>
          <a:p>
            <a:pPr lvl="1"/>
            <a:r>
              <a:rPr lang="en-GB" sz="7200" dirty="0"/>
              <a:t>As part of this process Hart has issued a ‘call for sites’ for housing development – this action is usually time limited but is now open indefinitely, which sends a clear message to landowners and developers</a:t>
            </a:r>
          </a:p>
          <a:p>
            <a:pPr lvl="1"/>
            <a:r>
              <a:rPr lang="en-GB" sz="7200" dirty="0"/>
              <a:t>The re-organisation of local government in 2028 will affect the delivery of the local plan as it will fall to the new unitary authority</a:t>
            </a:r>
            <a:endParaRPr lang="en-GB" sz="7200" dirty="0">
              <a:ea typeface="Calibri"/>
              <a:cs typeface="Calibri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 descr="A fence in a field&#10;&#10;AI-generated content may be incorrect.">
            <a:extLst>
              <a:ext uri="{FF2B5EF4-FFF2-40B4-BE49-F238E27FC236}">
                <a16:creationId xmlns:a16="http://schemas.microsoft.com/office/drawing/2014/main" id="{4AE811C3-D5FB-2A69-E6FF-A685A8880A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42311" y="2808311"/>
            <a:ext cx="3900335" cy="4199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220C1B-2CDB-A43B-4842-D26B743CCD8B}"/>
              </a:ext>
            </a:extLst>
          </p:cNvPr>
          <p:cNvSpPr txBox="1"/>
          <p:nvPr/>
        </p:nvSpPr>
        <p:spPr>
          <a:xfrm>
            <a:off x="9872134" y="2569306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qcnerve.com/council-quickies-airport-expansion-public-forum-and-solar-farm-projec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73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682B-9198-AB4F-754A-DB098C56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62" y="-526991"/>
            <a:ext cx="4768463" cy="1616203"/>
          </a:xfrm>
        </p:spPr>
        <p:txBody>
          <a:bodyPr anchor="b">
            <a:normAutofit/>
          </a:bodyPr>
          <a:lstStyle/>
          <a:p>
            <a:r>
              <a:rPr lang="en-US" sz="4000"/>
              <a:t>Traffic Calming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6E4A9-36A8-2FC7-2122-9E2664276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62" y="1102904"/>
            <a:ext cx="5446557" cy="4981258"/>
          </a:xfrm>
        </p:spPr>
        <p:txBody>
          <a:bodyPr anchor="t">
            <a:normAutofit fontScale="92500" lnSpcReduction="10000"/>
          </a:bodyPr>
          <a:lstStyle/>
          <a:p>
            <a:endParaRPr lang="en-US" sz="2000" dirty="0"/>
          </a:p>
          <a:p>
            <a:r>
              <a:rPr lang="en-US" sz="1900" dirty="0"/>
              <a:t>A great aid to speed management for our community is to drive at the most suitable speeds in our village and around our community. </a:t>
            </a:r>
          </a:p>
          <a:p>
            <a:r>
              <a:rPr lang="en-US" sz="1900" dirty="0"/>
              <a:t>We would suggest:</a:t>
            </a:r>
          </a:p>
          <a:p>
            <a:pPr lvl="1"/>
            <a:r>
              <a:rPr lang="en-US" sz="1900" dirty="0"/>
              <a:t>20 mph through the Village</a:t>
            </a:r>
          </a:p>
          <a:p>
            <a:pPr lvl="1"/>
            <a:r>
              <a:rPr lang="en-US" sz="1900" dirty="0"/>
              <a:t>40 mph on Hayley Lane</a:t>
            </a:r>
          </a:p>
          <a:p>
            <a:r>
              <a:rPr lang="en-US" sz="1900" dirty="0"/>
              <a:t>Material actions planned for this year include:</a:t>
            </a:r>
          </a:p>
          <a:p>
            <a:pPr lvl="1"/>
            <a:r>
              <a:rPr lang="en-US" sz="1900" dirty="0"/>
              <a:t>Work with LWC to encourage parents to observe speed limits and drive responsibly</a:t>
            </a:r>
            <a:endParaRPr lang="en-US" sz="1900" dirty="0">
              <a:ea typeface="Calibri"/>
              <a:cs typeface="Calibri"/>
            </a:endParaRPr>
          </a:p>
          <a:p>
            <a:pPr lvl="1"/>
            <a:r>
              <a:rPr lang="en-US" sz="1900" dirty="0"/>
              <a:t>Re-do white </a:t>
            </a:r>
            <a:r>
              <a:rPr lang="en-US" sz="1900" dirty="0" err="1"/>
              <a:t>centre</a:t>
            </a:r>
            <a:r>
              <a:rPr lang="en-US" sz="1900" dirty="0"/>
              <a:t> lines</a:t>
            </a:r>
            <a:r>
              <a:rPr lang="en-GB" sz="1900" dirty="0"/>
              <a:t> on Hayley Lane which has been included within the Hampshire Highways budget for this year</a:t>
            </a:r>
            <a:endParaRPr lang="en-US" sz="1900" dirty="0"/>
          </a:p>
          <a:p>
            <a:pPr lvl="1"/>
            <a:r>
              <a:rPr lang="en-GB" sz="1900" dirty="0"/>
              <a:t>Potentially </a:t>
            </a:r>
            <a:r>
              <a:rPr lang="en-US" sz="1900" dirty="0"/>
              <a:t>Introduce 20 is plenty signage</a:t>
            </a:r>
            <a:r>
              <a:rPr lang="en-GB" sz="1900" dirty="0"/>
              <a:t> </a:t>
            </a:r>
            <a:endParaRPr lang="en-US" sz="1900" dirty="0"/>
          </a:p>
          <a:p>
            <a:pPr lvl="1"/>
            <a:r>
              <a:rPr lang="en-US" sz="1900" dirty="0"/>
              <a:t>We now have two types of SID (the second purchased by LWC) – first one after 9 years of use is near replacement at significant cost</a:t>
            </a:r>
            <a:endParaRPr lang="en-US" sz="1900" dirty="0">
              <a:ea typeface="Calibri"/>
              <a:cs typeface="Calibri"/>
            </a:endParaRPr>
          </a:p>
          <a:p>
            <a:endParaRPr lang="en-US" sz="2000" dirty="0"/>
          </a:p>
        </p:txBody>
      </p:sp>
      <p:pic>
        <p:nvPicPr>
          <p:cNvPr id="8" name="Picture 7" descr="A person driving a car&#10;&#10;AI-generated content may be incorrect.">
            <a:extLst>
              <a:ext uri="{FF2B5EF4-FFF2-40B4-BE49-F238E27FC236}">
                <a16:creationId xmlns:a16="http://schemas.microsoft.com/office/drawing/2014/main" id="{35190D20-9123-2CB2-F2C2-FA33EABFAD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543675" y="3429000"/>
            <a:ext cx="5648324" cy="3429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40768" y="3211903"/>
            <a:ext cx="1664453" cy="565863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6000">
                <a:schemeClr val="accent5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3235" y="0"/>
            <a:ext cx="1370340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4000">
                <a:schemeClr val="accent5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530" y="-11248"/>
            <a:ext cx="5648324" cy="132321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2000">
                <a:schemeClr val="accent2">
                  <a:alpha val="0"/>
                </a:schemeClr>
              </a:gs>
            </a:gsLst>
            <a:lin ang="4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61635" y="3593533"/>
            <a:ext cx="2743200" cy="327571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A9A4AA7-2FE8-958E-3834-A2868867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415" y="0"/>
            <a:ext cx="5642439" cy="42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4F2B-F428-510B-B197-60A2C5AD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BA43A-11AD-8921-41AB-D768F9CDF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Introductory remarks &amp; your PC Team</a:t>
            </a:r>
          </a:p>
          <a:p>
            <a:r>
              <a:rPr lang="en-GB"/>
              <a:t>Planning</a:t>
            </a:r>
          </a:p>
          <a:p>
            <a:r>
              <a:rPr lang="en-GB"/>
              <a:t>Highways, Village Maintenance and Infrastructure</a:t>
            </a:r>
          </a:p>
          <a:p>
            <a:r>
              <a:rPr lang="en-GB"/>
              <a:t>Challenges and Intent for 26/27</a:t>
            </a:r>
          </a:p>
          <a:p>
            <a:r>
              <a:rPr lang="en-GB"/>
              <a:t>Public Questions and Comments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26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AB0C8-DF39-FA9A-2BB0-64A1E4AF1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BE25-DCBF-4A53-8770-938289A8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45973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Highways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B8B296-3BD0-0456-9597-ECF372E3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1818398"/>
            <a:ext cx="6002110" cy="3729034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1800" dirty="0"/>
              <a:t>Potholes will remain </a:t>
            </a:r>
            <a:r>
              <a:rPr lang="en-GB" sz="1800" dirty="0"/>
              <a:t>a </a:t>
            </a:r>
            <a:r>
              <a:rPr lang="en-US" sz="1800" dirty="0"/>
              <a:t>real issue – lack of funding will result in temporary patching only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Traffic challenges through the Village causing road damage will continue despite every effort to control it. Further damage to road fabric will likely result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We are also aware of safety implications as a result of blown out </a:t>
            </a:r>
            <a:r>
              <a:rPr lang="en-US" sz="1800" dirty="0" err="1"/>
              <a:t>tyres</a:t>
            </a:r>
            <a:r>
              <a:rPr lang="en-US" sz="1800" dirty="0"/>
              <a:t> and cars being forced into the middle of the road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Please continue to report potholes to Hampshire Highways and/or Fix my street: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dirty="0"/>
              <a:t>     </a:t>
            </a:r>
            <a:r>
              <a:rPr lang="en-US" sz="1800" dirty="0">
                <a:hlinkClick r:id="rId2"/>
              </a:rPr>
              <a:t>https://www.fixmystreet.com</a:t>
            </a:r>
            <a:endParaRPr lang="en-US" sz="18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1D9B8-105A-0007-DA9C-F606DA274E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87884" y="1112417"/>
            <a:ext cx="6170646" cy="46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0403C-7135-584F-ADFF-934F4BBA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17" y="-343173"/>
            <a:ext cx="4908051" cy="2228074"/>
          </a:xfrm>
        </p:spPr>
        <p:txBody>
          <a:bodyPr>
            <a:normAutofit/>
          </a:bodyPr>
          <a:lstStyle/>
          <a:p>
            <a:r>
              <a:rPr lang="en-GB" sz="4000" dirty="0"/>
              <a:t>Budget and Cost challenges </a:t>
            </a:r>
            <a:endParaRPr lang="en-GB" sz="4000" dirty="0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FB858-B360-01CC-E52D-2DCBC6C34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69" y="1462601"/>
            <a:ext cx="4206520" cy="5395399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n-GB" sz="1800" dirty="0"/>
              <a:t>Brought forward from 25/26 £19,361.10</a:t>
            </a: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GB" sz="1800" dirty="0"/>
              <a:t>Budget 26/27 Running costs without projects - £20,323.00</a:t>
            </a:r>
            <a:endParaRPr lang="en-GB" sz="1800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GB" sz="1800" dirty="0">
                <a:ea typeface="Calibri"/>
                <a:cs typeface="Calibri"/>
              </a:rPr>
              <a:t>Precept £28,045.00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Earmarked Reserves</a:t>
            </a:r>
            <a:r>
              <a:rPr lang="en-GB" sz="1800" dirty="0"/>
              <a:t> </a:t>
            </a:r>
            <a:endParaRPr lang="en-GB" sz="1800" dirty="0"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</a:pPr>
            <a:r>
              <a:rPr lang="en-GB" sz="1800" dirty="0"/>
              <a:t>Pavilion roof - £10,000</a:t>
            </a:r>
            <a:endParaRPr lang="en-GB" sz="1800" dirty="0">
              <a:ea typeface="Calibri"/>
              <a:cs typeface="Calibri"/>
            </a:endParaRPr>
          </a:p>
          <a:p>
            <a:pPr marL="342900" indent="-342900" fontAlgn="base">
              <a:spcAft>
                <a:spcPts val="600"/>
              </a:spcAft>
            </a:pPr>
            <a:r>
              <a:rPr lang="en-GB" sz="1800" dirty="0"/>
              <a:t>Traffic Calming  - £8,000</a:t>
            </a:r>
            <a:endParaRPr lang="en-GB" sz="1800" dirty="0"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</a:pPr>
            <a:r>
              <a:rPr lang="en-GB" sz="1800" dirty="0">
                <a:ea typeface="Calibri"/>
                <a:cs typeface="Calibri"/>
              </a:rPr>
              <a:t>Pond Maintenance - £1,000</a:t>
            </a:r>
          </a:p>
          <a:p>
            <a:pPr marL="342900" indent="-342900">
              <a:spcAft>
                <a:spcPts val="600"/>
              </a:spcAft>
            </a:pPr>
            <a:r>
              <a:rPr lang="en-GB" sz="1800" dirty="0">
                <a:ea typeface="Calibri"/>
                <a:cs typeface="Calibri"/>
              </a:rPr>
              <a:t>Playground - £2,500</a:t>
            </a:r>
          </a:p>
          <a:p>
            <a:pPr marL="0" indent="0" fontAlgn="base">
              <a:spcAft>
                <a:spcPts val="600"/>
              </a:spcAft>
              <a:buNone/>
            </a:pPr>
            <a:r>
              <a:rPr lang="en-GB" sz="1800" b="1" dirty="0">
                <a:ea typeface="Calibri"/>
                <a:cs typeface="Calibri"/>
              </a:rPr>
              <a:t>General Reserves</a:t>
            </a:r>
            <a:r>
              <a:rPr lang="en-GB" sz="1800" dirty="0">
                <a:ea typeface="Calibri"/>
                <a:cs typeface="Calibri"/>
              </a:rPr>
              <a:t> we must hold £5,583.10</a:t>
            </a:r>
          </a:p>
          <a:p>
            <a:endParaRPr lang="en-GB" sz="1400" dirty="0"/>
          </a:p>
        </p:txBody>
      </p:sp>
      <p:pic>
        <p:nvPicPr>
          <p:cNvPr id="5" name="Picture 4" descr="A large green field with trees and a building&#10;&#10;AI-generated content may be incorrect.">
            <a:extLst>
              <a:ext uri="{FF2B5EF4-FFF2-40B4-BE49-F238E27FC236}">
                <a16:creationId xmlns:a16="http://schemas.microsoft.com/office/drawing/2014/main" id="{1D99B98A-C72B-EC3B-8C08-158978B81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8800" y="10"/>
            <a:ext cx="6553199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778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6CF9A-853B-800D-FD67-F617C04B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Local Government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810EF-F96B-CC0E-BA63-C5123474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152774" cy="4534535"/>
          </a:xfrm>
        </p:spPr>
        <p:txBody>
          <a:bodyPr>
            <a:normAutofit/>
          </a:bodyPr>
          <a:lstStyle/>
          <a:p>
            <a:r>
              <a:rPr lang="en-GB" sz="1900" u="none" strike="noStrike" dirty="0">
                <a:effectLst/>
              </a:rPr>
              <a:t>The local government reorganisation in 2028 remains on track</a:t>
            </a:r>
            <a:endParaRPr lang="en-GB" sz="19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sz="1800" i="1" dirty="0">
                <a:solidFill>
                  <a:prstClr val="black"/>
                </a:solidFill>
              </a:rPr>
              <a:t>The Secretary of State has confirmed his decision to proceed with a </a:t>
            </a:r>
            <a:r>
              <a:rPr lang="en-US" sz="1800" b="1" i="1" dirty="0">
                <a:solidFill>
                  <a:prstClr val="black"/>
                </a:solidFill>
              </a:rPr>
              <a:t>five‑unitary model</a:t>
            </a:r>
            <a:r>
              <a:rPr lang="en-US" sz="1800" b="0" i="1" dirty="0">
                <a:solidFill>
                  <a:prstClr val="black"/>
                </a:solidFill>
              </a:rPr>
              <a:t> for Hampshire, the Isle of Wight, Portsmouth and Southampton </a:t>
            </a:r>
          </a:p>
          <a:p>
            <a:r>
              <a:rPr lang="en-US" sz="1900" b="0" dirty="0">
                <a:solidFill>
                  <a:prstClr val="black"/>
                </a:solidFill>
              </a:rPr>
              <a:t>For Hart, this means that the proposal to form a </a:t>
            </a:r>
            <a:r>
              <a:rPr lang="en-US" sz="1900" b="1" dirty="0">
                <a:solidFill>
                  <a:prstClr val="black"/>
                </a:solidFill>
              </a:rPr>
              <a:t>North Hampshire unitary authority</a:t>
            </a:r>
            <a:r>
              <a:rPr lang="en-US" sz="1900" b="0" dirty="0">
                <a:solidFill>
                  <a:prstClr val="black"/>
                </a:solidFill>
              </a:rPr>
              <a:t> (with Basingstoke &amp; Deane and Rushmoor) will now move forward, subject to the necessary legislation being approved by Parliament.</a:t>
            </a:r>
          </a:p>
          <a:p>
            <a:r>
              <a:rPr lang="en-US" sz="1900" u="none" strike="noStrike" dirty="0">
                <a:solidFill>
                  <a:prstClr val="black"/>
                </a:solidFill>
                <a:effectLst/>
              </a:rPr>
              <a:t>Implications for Parish Councils and communities remains unclear.</a:t>
            </a:r>
            <a:endParaRPr lang="en-GB" sz="1900" u="none" strike="noStrike" dirty="0">
              <a:effectLst/>
            </a:endParaRPr>
          </a:p>
          <a:p>
            <a:endParaRPr lang="en-GB" sz="2000" u="none" strike="noStrike" dirty="0">
              <a:effectLst/>
            </a:endParaRPr>
          </a:p>
          <a:p>
            <a:endParaRPr lang="en-US" sz="2000" dirty="0"/>
          </a:p>
        </p:txBody>
      </p:sp>
      <p:pic>
        <p:nvPicPr>
          <p:cNvPr id="5" name="Picture 4" descr="A large building next to a river with Palace of Westminster in the background&#10;&#10;AI-generated content may be incorrect.">
            <a:extLst>
              <a:ext uri="{FF2B5EF4-FFF2-40B4-BE49-F238E27FC236}">
                <a16:creationId xmlns:a16="http://schemas.microsoft.com/office/drawing/2014/main" id="{F5BE0339-4490-08B7-5B70-4BE2BDD291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18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3B680-98DA-99C7-A57C-13C2FA85F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95E1-80D2-D6FE-5F43-651C9B7A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36" y="-132278"/>
            <a:ext cx="7504864" cy="1495425"/>
          </a:xfrm>
        </p:spPr>
        <p:txBody>
          <a:bodyPr>
            <a:normAutofit/>
          </a:bodyPr>
          <a:lstStyle/>
          <a:p>
            <a:r>
              <a:rPr lang="en-US" sz="4000"/>
              <a:t>Changes to your Parish Council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41C5D3-62FC-9B01-793C-EB28810981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6654" y="1012053"/>
            <a:ext cx="8549746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After a combined 20 plus years of service on the Parish Council, we say farewell and our warmest thanks and admiration to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Arial"/>
                <a:cs typeface="Arial"/>
              </a:rPr>
              <a:t>Coun</a:t>
            </a:r>
            <a:r>
              <a:rPr kumimoji="0" lang="en-GB" altLang="en-US" sz="1800" b="0" i="0" u="none" strike="noStrike" cap="none" normalizeH="0" baseline="0" dirty="0" err="1">
                <a:ln>
                  <a:noFill/>
                </a:ln>
                <a:effectLst/>
                <a:latin typeface="Arial"/>
                <a:cs typeface="Arial"/>
              </a:rPr>
              <a:t>cillo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Arial"/>
                <a:cs typeface="Arial"/>
              </a:rPr>
              <a:t>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Mark Bartlett and Roger Bright  </a:t>
            </a:r>
          </a:p>
          <a:p>
            <a:pPr>
              <a:lnSpc>
                <a:spcPct val="100000"/>
              </a:lnSpc>
            </a:pPr>
            <a:endParaRPr lang="en-US" alt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Mark, Roger - our many thanks on behalf of our community – we are indebted to you</a:t>
            </a:r>
          </a:p>
          <a:p>
            <a:pPr>
              <a:lnSpc>
                <a:spcPct val="100000"/>
              </a:lnSpc>
            </a:pPr>
            <a:endParaRPr lang="en-US" altLang="en-US" sz="1800" dirty="0"/>
          </a:p>
          <a:p>
            <a:pPr>
              <a:lnSpc>
                <a:spcPct val="100000"/>
              </a:lnSpc>
            </a:pPr>
            <a:r>
              <a:rPr lang="en-US" altLang="en-US" sz="1800" dirty="0" err="1">
                <a:latin typeface="Arial"/>
                <a:cs typeface="Arial"/>
              </a:rPr>
              <a:t>Councillor</a:t>
            </a:r>
            <a:r>
              <a:rPr lang="en-US" altLang="en-US" sz="1800" dirty="0">
                <a:latin typeface="Arial"/>
                <a:cs typeface="Arial"/>
              </a:rPr>
              <a:t> Karen Thornton joined the Parish Council via co-option in September 2025. Very active in the community; a Trustee on the Village Hall Committee and involved with the Summer Fete Committees</a:t>
            </a:r>
          </a:p>
          <a:p>
            <a:pPr>
              <a:lnSpc>
                <a:spcPct val="100000"/>
              </a:lnSpc>
            </a:pPr>
            <a:endParaRPr lang="en-US" altLang="en-US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altLang="en-US" sz="1800" dirty="0">
                <a:latin typeface="Arial"/>
                <a:cs typeface="Arial"/>
              </a:rPr>
              <a:t>I am also pleased to confirm that </a:t>
            </a:r>
            <a:r>
              <a:rPr lang="en-GB" altLang="en-US" sz="1800" dirty="0">
                <a:latin typeface="Arial"/>
                <a:cs typeface="Arial"/>
              </a:rPr>
              <a:t>we have an uncontested local election for Councillors myself, Karen Thornton and Fraser Hamilton and also the addition of </a:t>
            </a:r>
            <a:r>
              <a:rPr lang="en-US" altLang="en-US" sz="1800" dirty="0">
                <a:latin typeface="Arial"/>
                <a:cs typeface="Arial"/>
              </a:rPr>
              <a:t>James Burton-Stewart </a:t>
            </a:r>
            <a:r>
              <a:rPr lang="en-GB" altLang="en-US" sz="1800" dirty="0">
                <a:latin typeface="Arial"/>
                <a:cs typeface="Arial"/>
              </a:rPr>
              <a:t>who </a:t>
            </a:r>
            <a:r>
              <a:rPr lang="en-US" altLang="en-US" sz="1800" dirty="0">
                <a:latin typeface="Arial"/>
                <a:cs typeface="Arial"/>
              </a:rPr>
              <a:t>was </a:t>
            </a:r>
            <a:r>
              <a:rPr lang="en-GB" altLang="en-US" sz="1800" dirty="0">
                <a:latin typeface="Arial"/>
                <a:cs typeface="Arial"/>
              </a:rPr>
              <a:t>newly </a:t>
            </a:r>
            <a:r>
              <a:rPr lang="en-US" altLang="en-US" sz="1800" dirty="0">
                <a:latin typeface="Arial"/>
                <a:cs typeface="Arial"/>
              </a:rPr>
              <a:t>elected to the Parish Council and will take his place at our first meeting of the Council year on 13 May</a:t>
            </a:r>
            <a:endParaRPr lang="en-GB" altLang="en-US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altLang="en-US" sz="1800" dirty="0"/>
          </a:p>
          <a:p>
            <a:pPr>
              <a:lnSpc>
                <a:spcPct val="100000"/>
              </a:lnSpc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We will still have one </a:t>
            </a:r>
            <a:r>
              <a:rPr lang="en-US" altLang="en-US" sz="1800" dirty="0">
                <a:latin typeface="Arial"/>
                <a:cs typeface="Arial"/>
              </a:rPr>
              <a:t>vacancy on the Parish Council and this will be advertised to the community after the 13 May meeting. This vacancy will again be filled by co-option</a:t>
            </a:r>
            <a:endParaRPr lang="en-US" altLang="en-US" sz="18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7170" name="Picture 2" descr="Long Sutton &amp; Well Parish Council Logo">
            <a:extLst>
              <a:ext uri="{FF2B5EF4-FFF2-40B4-BE49-F238E27FC236}">
                <a16:creationId xmlns:a16="http://schemas.microsoft.com/office/drawing/2014/main" id="{9B44A4BD-BB65-A499-453E-037281C4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099" y="2091416"/>
            <a:ext cx="2675167" cy="26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82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green field with trees and blue sky&#10;&#10;AI-generated content may be incorrect.">
            <a:extLst>
              <a:ext uri="{FF2B5EF4-FFF2-40B4-BE49-F238E27FC236}">
                <a16:creationId xmlns:a16="http://schemas.microsoft.com/office/drawing/2014/main" id="{C2FDACB2-70D7-7AAB-E296-92EA13A11D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74240-B519-1503-AAB1-DC594D3C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Questions or Comments</a:t>
            </a:r>
          </a:p>
        </p:txBody>
      </p:sp>
    </p:spTree>
    <p:extLst>
      <p:ext uri="{BB962C8B-B14F-4D97-AF65-F5344CB8AC3E}">
        <p14:creationId xmlns:p14="http://schemas.microsoft.com/office/powerpoint/2010/main" val="327881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D0B7-2725-31CE-A2EE-0B36E95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PC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26CA-B508-E12B-04F3-ED9074F87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Myself as Chair and responsible for LWC liaison</a:t>
            </a:r>
          </a:p>
          <a:p>
            <a:r>
              <a:rPr lang="en-US" dirty="0"/>
              <a:t>Roger Bright - Planning</a:t>
            </a:r>
          </a:p>
          <a:p>
            <a:r>
              <a:rPr lang="en-US" dirty="0"/>
              <a:t>Frazer Hamilton – Footpaths, SID, Planning Support</a:t>
            </a:r>
          </a:p>
          <a:p>
            <a:r>
              <a:rPr lang="en-US" dirty="0"/>
              <a:t>Mark Bartlett  – Highways, </a:t>
            </a:r>
            <a:r>
              <a:rPr lang="en-US" dirty="0" err="1"/>
              <a:t>Lengthsman</a:t>
            </a:r>
            <a:r>
              <a:rPr lang="en-US" dirty="0"/>
              <a:t>, Planning Support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Karen Thornton – Primary School liaison, OGCC liaison, Recreation Ground</a:t>
            </a:r>
          </a:p>
          <a:p>
            <a:r>
              <a:rPr lang="en-US" dirty="0"/>
              <a:t>Susan Richardson – Clerk &amp; Responsible Finance Officer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07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74240-B519-1503-AAB1-DC594D3C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of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A3ADB-EA46-D64D-C9B7-99C4A6868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Routine other than the following key issues</a:t>
            </a:r>
          </a:p>
        </p:txBody>
      </p:sp>
    </p:spTree>
    <p:extLst>
      <p:ext uri="{BB962C8B-B14F-4D97-AF65-F5344CB8AC3E}">
        <p14:creationId xmlns:p14="http://schemas.microsoft.com/office/powerpoint/2010/main" val="304344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45554-FC23-C36E-55BA-8A202FB1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>
                <a:latin typeface="+mn-lt"/>
              </a:rPr>
              <a:t>Solar Farm 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F9DAB4-69BD-6D3E-298D-511334648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57" y="1958027"/>
            <a:ext cx="6711917" cy="4198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PA 24/-2591/FUL (revised) APPROVED by HDC in April 2025.</a:t>
            </a:r>
          </a:p>
          <a:p>
            <a:r>
              <a:rPr lang="en-US" sz="2000" dirty="0"/>
              <a:t>Meeting took place with Alex Brewer in May with little material result</a:t>
            </a:r>
          </a:p>
          <a:p>
            <a:r>
              <a:rPr lang="en-US" sz="2000" dirty="0"/>
              <a:t>Follow up meetings with District </a:t>
            </a:r>
            <a:r>
              <a:rPr lang="en-US" sz="2000" dirty="0" err="1"/>
              <a:t>Councillors</a:t>
            </a:r>
            <a:r>
              <a:rPr lang="en-US" sz="2000" dirty="0"/>
              <a:t> have continued throughout 25/26 with again no material result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/>
              <a:t>PA 25/01007/FUL installation of underground grid connection cable. Approved by HDC despite significant material effects on local roads and traffic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b="1" dirty="0"/>
              <a:t>Actions:</a:t>
            </a:r>
            <a:r>
              <a:rPr lang="en-US" sz="2000" dirty="0"/>
              <a:t>  The PC will aim to manage the situation as best it can by engaging with the developer BayWa </a:t>
            </a:r>
            <a:r>
              <a:rPr lang="en-US" sz="2000" dirty="0" err="1"/>
              <a:t>r.e</a:t>
            </a:r>
            <a:r>
              <a:rPr lang="en-US" sz="2000" dirty="0"/>
              <a:t> 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5" name="Content Placeholder 4" descr="A solar panel in a field&#10;&#10;AI-generated content may be incorrect.">
            <a:extLst>
              <a:ext uri="{FF2B5EF4-FFF2-40B4-BE49-F238E27FC236}">
                <a16:creationId xmlns:a16="http://schemas.microsoft.com/office/drawing/2014/main" id="{6B247E52-1FFE-B16C-81A9-CB8EE909FC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1"/>
          <a:stretch/>
        </p:blipFill>
        <p:spPr>
          <a:xfrm>
            <a:off x="7376892" y="10"/>
            <a:ext cx="4815108" cy="66074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729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ence with grass and trees&#10;&#10;AI-generated content may be incorrect.">
            <a:extLst>
              <a:ext uri="{FF2B5EF4-FFF2-40B4-BE49-F238E27FC236}">
                <a16:creationId xmlns:a16="http://schemas.microsoft.com/office/drawing/2014/main" id="{629EB827-6AAE-E209-F101-863691BEF3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4986" y="10"/>
            <a:ext cx="961745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CA3DD-4F67-C3ED-9532-2AA6D31E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76" y="378572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Big Meadow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D51A-B084-A1B5-AF22-B4B90D427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79" y="1699049"/>
            <a:ext cx="4475923" cy="46861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ea typeface="Calibri"/>
              </a:rPr>
              <a:t>Proactive engagement with both Allsop and Hart Senior Management Team. </a:t>
            </a:r>
          </a:p>
          <a:p>
            <a:r>
              <a:rPr lang="en-GB" sz="1800" dirty="0">
                <a:ea typeface="Calibri"/>
              </a:rPr>
              <a:t>Primary issues:</a:t>
            </a:r>
            <a:endParaRPr lang="en-GB" sz="1800" dirty="0">
              <a:ea typeface="Calibri"/>
              <a:cs typeface="Calibri"/>
            </a:endParaRPr>
          </a:p>
          <a:p>
            <a:pPr lvl="1"/>
            <a:r>
              <a:rPr lang="en-GB" sz="1800" dirty="0">
                <a:ea typeface="Calibri"/>
              </a:rPr>
              <a:t>S106 monies outstanding with Hart who retain a charge on one of the unsold houses</a:t>
            </a:r>
            <a:endParaRPr lang="en-GB" sz="1800" dirty="0">
              <a:ea typeface="Calibri"/>
              <a:cs typeface="Calibri"/>
            </a:endParaRPr>
          </a:p>
          <a:p>
            <a:pPr lvl="1"/>
            <a:r>
              <a:rPr lang="en-GB" sz="1800" dirty="0">
                <a:ea typeface="Calibri" panose="020F0502020204030204" pitchFamily="34" charset="0"/>
              </a:rPr>
              <a:t>Landscape approval in place and cost of soil removal</a:t>
            </a:r>
          </a:p>
          <a:p>
            <a:pPr lvl="1"/>
            <a:r>
              <a:rPr lang="en-GB" sz="1800" dirty="0">
                <a:ea typeface="Calibri"/>
              </a:rPr>
              <a:t>State of sewage system drainage</a:t>
            </a:r>
            <a:endParaRPr lang="en-GB" sz="1800" dirty="0"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r>
              <a:rPr lang="en-GB" sz="1800" b="1" dirty="0">
                <a:ea typeface="Calibri"/>
              </a:rPr>
              <a:t>Actions:</a:t>
            </a:r>
            <a:r>
              <a:rPr lang="en-GB" sz="1800" dirty="0">
                <a:ea typeface="Calibri"/>
              </a:rPr>
              <a:t> Monthly engagement with HDC Team as they continue to liaise with Allsop.</a:t>
            </a:r>
            <a:endParaRPr lang="en-GB" sz="1800" dirty="0">
              <a:ea typeface="Calibri" panose="020F0502020204030204" pitchFamily="34" charset="0"/>
              <a:cs typeface="Calibri"/>
            </a:endParaRPr>
          </a:p>
          <a:p>
            <a:pPr>
              <a:buFont typeface="Wingdings" pitchFamily="2" charset="2"/>
              <a:buChar char="§"/>
            </a:pPr>
            <a:endParaRPr lang="en-GB" sz="2200" dirty="0"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en-GB" sz="2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1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8304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50371-42C2-2247-1190-D1005D92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/>
              <a:t>Other main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2A4D-A075-81C0-AB4C-949C4F827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44" y="2156018"/>
            <a:ext cx="3816096" cy="36943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Lodge Farm Warehouse application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(M3 J5)</a:t>
            </a:r>
          </a:p>
          <a:p>
            <a:pPr lvl="1"/>
            <a:r>
              <a:rPr lang="en-GB" sz="2000">
                <a:latin typeface="Calibri" panose="020F0502020204030204" pitchFamily="34" charset="0"/>
                <a:cs typeface="Times New Roman" panose="02020603050405020304" pitchFamily="18" charset="0"/>
              </a:rPr>
              <a:t>Pre-app submitted</a:t>
            </a:r>
          </a:p>
          <a:p>
            <a:pPr lvl="1"/>
            <a:r>
              <a:rPr lang="en-GB" sz="2000">
                <a:latin typeface="Calibri"/>
                <a:ea typeface="Calibri"/>
                <a:cs typeface="Times New Roman"/>
              </a:rPr>
              <a:t>HDC opinion issued</a:t>
            </a:r>
            <a:endParaRPr lang="en-GB" sz="2000"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  <a:p>
            <a:pPr lvl="1"/>
            <a:r>
              <a:rPr lang="en-GB" sz="2000">
                <a:latin typeface="Calibri" panose="020F0502020204030204" pitchFamily="34" charset="0"/>
                <a:cs typeface="Times New Roman" panose="02020603050405020304" pitchFamily="18" charset="0"/>
              </a:rPr>
              <a:t>Appears to be on hold pending applicant intent </a:t>
            </a:r>
          </a:p>
          <a:p>
            <a:r>
              <a:rPr lang="en-GB" sz="2000" b="1" dirty="0">
                <a:latin typeface="Calibri"/>
                <a:ea typeface="Calibri"/>
                <a:cs typeface="Times New Roman"/>
              </a:rPr>
              <a:t>Farnborough Airport increased aircraft movements </a:t>
            </a:r>
          </a:p>
          <a:p>
            <a:pPr lvl="1"/>
            <a:r>
              <a:rPr lang="en-GB" sz="2000" dirty="0">
                <a:latin typeface="Calibri"/>
                <a:ea typeface="Calibri"/>
                <a:cs typeface="Times New Roman"/>
              </a:rPr>
              <a:t>Updated planning application was submitted with little material change</a:t>
            </a:r>
          </a:p>
          <a:p>
            <a:pPr lvl="1"/>
            <a:r>
              <a:rPr lang="en-GB" sz="2000">
                <a:latin typeface="Calibri" panose="020F0502020204030204" pitchFamily="34" charset="0"/>
                <a:cs typeface="Times New Roman" panose="02020603050405020304" pitchFamily="18" charset="0"/>
              </a:rPr>
              <a:t>Parish objected along with others</a:t>
            </a:r>
          </a:p>
          <a:p>
            <a:pPr lvl="1"/>
            <a:r>
              <a:rPr lang="en-GB" sz="2000">
                <a:latin typeface="Calibri" panose="020F0502020204030204" pitchFamily="34" charset="0"/>
                <a:cs typeface="Times New Roman" panose="02020603050405020304" pitchFamily="18" charset="0"/>
              </a:rPr>
              <a:t>Decision still awaited</a:t>
            </a:r>
            <a:endParaRPr lang="en-US" sz="2000"/>
          </a:p>
        </p:txBody>
      </p:sp>
      <p:pic>
        <p:nvPicPr>
          <p:cNvPr id="5" name="Picture 4" descr="A large warehouse building with blue stripes&#10;&#10;AI-generated content may be incorrect.">
            <a:extLst>
              <a:ext uri="{FF2B5EF4-FFF2-40B4-BE49-F238E27FC236}">
                <a16:creationId xmlns:a16="http://schemas.microsoft.com/office/drawing/2014/main" id="{4C85FB38-5FD1-FDAF-3CF9-C7AAAFCA94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6" descr="A plane on the runway&#10;&#10;AI-generated content may be incorrect.">
            <a:extLst>
              <a:ext uri="{FF2B5EF4-FFF2-40B4-BE49-F238E27FC236}">
                <a16:creationId xmlns:a16="http://schemas.microsoft.com/office/drawing/2014/main" id="{A717B430-3B9C-F164-0F3B-FC7FFDE011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3540DD-3A8F-5935-96D5-DD7E8CCAA3B0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flickr.com/photos/sparker/250142996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8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FB56A-8932-C44A-1FD7-BD74D5AAA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CB1DD-BF8C-C87B-B695-2CCFAB39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Highways, Village Maintenance, Infrastructure and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5645-73C0-9C80-9E6D-4BD1406BA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87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7F8C7-9B01-D406-EC22-BE962FB6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-124462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/>
              <a:t>Village Roads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D9E9C2-B59C-18AD-8E8A-1F86A223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78" y="1060608"/>
            <a:ext cx="6359712" cy="52864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Considerable work on speed management in the village has focused on:</a:t>
            </a:r>
          </a:p>
          <a:p>
            <a:pPr lvl="1"/>
            <a:r>
              <a:rPr lang="en-US" sz="1800" dirty="0"/>
              <a:t>SID data - </a:t>
            </a:r>
            <a:r>
              <a:rPr lang="en-GB" sz="1800" dirty="0"/>
              <a:t>The SIDs have been moved around a few locations to capture speeds at key</a:t>
            </a:r>
            <a:br>
              <a:rPr lang="en-GB" sz="1800" dirty="0"/>
            </a:br>
            <a:r>
              <a:rPr lang="en-GB" sz="1800" dirty="0"/>
              <a:t>points.</a:t>
            </a:r>
            <a:endParaRPr lang="en-US" sz="1800" dirty="0"/>
          </a:p>
          <a:p>
            <a:pPr lvl="1"/>
            <a:r>
              <a:rPr lang="en-US" sz="1800" dirty="0"/>
              <a:t>Working with LWC to encourage more acceptable driving speeds and styles</a:t>
            </a:r>
          </a:p>
          <a:p>
            <a:pPr lvl="1"/>
            <a:r>
              <a:rPr lang="en-US" sz="1800" dirty="0"/>
              <a:t>Introduction of a 20 mph speed limit zone - </a:t>
            </a:r>
            <a:r>
              <a:rPr lang="en-GB" sz="1800" dirty="0"/>
              <a:t> a feasibility report has been obtained. However, </a:t>
            </a:r>
            <a:r>
              <a:rPr lang="en-US" sz="1800" dirty="0"/>
              <a:t>cost</a:t>
            </a:r>
            <a:r>
              <a:rPr lang="en-GB" sz="1800" dirty="0"/>
              <a:t>s for introduction could be circa </a:t>
            </a:r>
            <a:r>
              <a:rPr lang="en-US" sz="1800" dirty="0"/>
              <a:t>£60-80K versus the likely success of imposition on road users</a:t>
            </a:r>
            <a:endParaRPr lang="en-US" sz="1800" dirty="0">
              <a:ea typeface="Calibri"/>
              <a:cs typeface="Calibri"/>
            </a:endParaRP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Potholes a still real issue – temporary patching only</a:t>
            </a:r>
          </a:p>
          <a:p>
            <a:pPr marL="685800" lvl="2">
              <a:spcBef>
                <a:spcPts val="1000"/>
              </a:spcBef>
            </a:pPr>
            <a:r>
              <a:rPr lang="en-GB" sz="1800" dirty="0"/>
              <a:t>The wetter than usual winter months have seen significant pothole damage across the UK</a:t>
            </a:r>
          </a:p>
          <a:p>
            <a:pPr marL="685800" lvl="2">
              <a:spcBef>
                <a:spcPts val="1000"/>
              </a:spcBef>
            </a:pPr>
            <a:r>
              <a:rPr lang="en-GB" sz="1800" dirty="0"/>
              <a:t>Since the New Year,  Hampshire Highways are exceeding their target completion dates for pothole repairs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281D4-A009-50B8-FB15-3CDFBE9498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03483" y="3543534"/>
            <a:ext cx="3460139" cy="2595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D81D02-31F1-C613-472B-15E4AFF1B4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97855" y="811530"/>
            <a:ext cx="3357880" cy="25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0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1849</Words>
  <Application>Microsoft Macintosh PowerPoint</Application>
  <PresentationFormat>Widescreen</PresentationFormat>
  <Paragraphs>184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Helvetica</vt:lpstr>
      <vt:lpstr>Wingdings</vt:lpstr>
      <vt:lpstr>Office Theme</vt:lpstr>
      <vt:lpstr>  Long Sutton &amp; Well Parish Council  Annual Parish Assembly April 2026  Jim Goodbourn Parish Council Chair </vt:lpstr>
      <vt:lpstr>Agenda</vt:lpstr>
      <vt:lpstr>Your PC Team</vt:lpstr>
      <vt:lpstr>Overview of Planning</vt:lpstr>
      <vt:lpstr>Solar Farm </vt:lpstr>
      <vt:lpstr>Big Meadow</vt:lpstr>
      <vt:lpstr>Other main issues</vt:lpstr>
      <vt:lpstr>Overview of Highways, Village Maintenance, Infrastructure and Events</vt:lpstr>
      <vt:lpstr>Village Roads</vt:lpstr>
      <vt:lpstr>Maintenance of the Village Fabric</vt:lpstr>
      <vt:lpstr>The Pavilion and Recreation Ground</vt:lpstr>
      <vt:lpstr>Footpaths</vt:lpstr>
      <vt:lpstr>The Village Pond</vt:lpstr>
      <vt:lpstr>Lord Wandsworth College and Long Sutton Primary School</vt:lpstr>
      <vt:lpstr>Christmas Tree Lighting &amp; Carols</vt:lpstr>
      <vt:lpstr>Challenges and Projects for 26/27</vt:lpstr>
      <vt:lpstr>Proposed Car Rally Time Trial Apr 2027 – Dimanche Tour, Farnborough Motor Club</vt:lpstr>
      <vt:lpstr>Planning Challenges – these will persist throughout 2026/27</vt:lpstr>
      <vt:lpstr>Traffic Calming</vt:lpstr>
      <vt:lpstr>Highways</vt:lpstr>
      <vt:lpstr>Budget and Cost challenges </vt:lpstr>
      <vt:lpstr>Local Government transformation</vt:lpstr>
      <vt:lpstr>Changes to your Parish Council</vt:lpstr>
      <vt:lpstr>Questions or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Sutton Parish Council Open Meeting - Big Meadow (Wingate Meadow)</dc:title>
  <dc:creator>James Goodbourn</dc:creator>
  <cp:lastModifiedBy>James Goodbourn</cp:lastModifiedBy>
  <cp:revision>604</cp:revision>
  <dcterms:created xsi:type="dcterms:W3CDTF">2023-10-04T16:01:41Z</dcterms:created>
  <dcterms:modified xsi:type="dcterms:W3CDTF">2026-04-24T08:38:19Z</dcterms:modified>
</cp:coreProperties>
</file>